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Default Extension="png" ContentType="image/png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4"/>
  </p:sldMasterIdLst>
  <p:notesMasterIdLst>
    <p:notesMasterId r:id="rId6"/>
  </p:notesMasterIdLst>
  <p:handoutMasterIdLst>
    <p:handoutMasterId r:id="rId7"/>
  </p:handoutMasterIdLst>
  <p:sldIdLst>
    <p:sldId id="513" r:id="rId5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orient="horz" pos="2523" userDrawn="1">
          <p15:clr>
            <a:srgbClr val="A4A3A4"/>
          </p15:clr>
        </p15:guide>
        <p15:guide id="3" orient="horz" pos="2886" userDrawn="1">
          <p15:clr>
            <a:srgbClr val="A4A3A4"/>
          </p15:clr>
        </p15:guide>
        <p15:guide id="4" orient="horz" pos="1056">
          <p15:clr>
            <a:srgbClr val="A4A3A4"/>
          </p15:clr>
        </p15:guide>
        <p15:guide id="5" orient="horz" pos="3888">
          <p15:clr>
            <a:srgbClr val="A4A3A4"/>
          </p15:clr>
        </p15:guide>
        <p15:guide id="6" orient="horz" pos="210" userDrawn="1">
          <p15:clr>
            <a:srgbClr val="A4A3A4"/>
          </p15:clr>
        </p15:guide>
        <p15:guide id="7" pos="3839">
          <p15:clr>
            <a:srgbClr val="A4A3A4"/>
          </p15:clr>
        </p15:guide>
        <p15:guide id="8" pos="527">
          <p15:clr>
            <a:srgbClr val="A4A3A4"/>
          </p15:clr>
        </p15:guide>
        <p15:guide id="9" pos="815">
          <p15:clr>
            <a:srgbClr val="A4A3A4"/>
          </p15:clr>
        </p15:guide>
        <p15:guide id="10" pos="6878" userDrawn="1">
          <p15:clr>
            <a:srgbClr val="A4A3A4"/>
          </p15:clr>
        </p15:guide>
        <p15:guide id="11" pos="6143">
          <p15:clr>
            <a:srgbClr val="A4A3A4"/>
          </p15:clr>
        </p15:guide>
        <p15:guide id="12" pos="470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FF"/>
    <a:srgbClr val="54BCDF"/>
    <a:srgbClr val="EFBACA"/>
    <a:srgbClr val="249AC2"/>
    <a:srgbClr val="CC3542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559" autoAdjust="0"/>
    <p:restoredTop sz="94671" autoAdjust="0"/>
  </p:normalViewPr>
  <p:slideViewPr>
    <p:cSldViewPr>
      <p:cViewPr varScale="1">
        <p:scale>
          <a:sx n="65" d="100"/>
          <a:sy n="65" d="100"/>
        </p:scale>
        <p:origin x="-1128" y="-108"/>
      </p:cViewPr>
      <p:guideLst>
        <p:guide orient="horz" pos="2160"/>
        <p:guide orient="horz" pos="2523"/>
        <p:guide orient="horz" pos="2886"/>
        <p:guide orient="horz" pos="1056"/>
        <p:guide orient="horz" pos="3888"/>
        <p:guide orient="horz" pos="210"/>
        <p:guide pos="3839"/>
        <p:guide pos="527"/>
        <p:guide pos="815"/>
        <p:guide pos="6878"/>
        <p:guide pos="6143"/>
        <p:guide pos="4703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2684" y="5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5A207F-0F91-42F2-96D0-049C6003623B}" type="datetimeFigureOut">
              <a:rPr lang="en-US"/>
              <a:pPr/>
              <a:t>5/5/2020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567D4A-04CB-4EDF-8FB1-342A02FC8EC5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15801253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CC13F5-F2B1-464B-BE8F-27ABFBD2FBDE}" type="datetimeFigureOut">
              <a:rPr lang="en-US"/>
              <a:pPr/>
              <a:t>5/5/2020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61351F-DBB1-4664-ADA9-83BC7CB8848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36423620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 cstate="print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88828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1"/>
            <a:ext cx="23044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5936" y="1122363"/>
            <a:ext cx="8789286" cy="2387600"/>
          </a:xfrm>
        </p:spPr>
        <p:txBody>
          <a:bodyPr anchor="b">
            <a:normAutofit/>
          </a:bodyPr>
          <a:lstStyle>
            <a:lvl1pPr algn="l">
              <a:defRPr sz="479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5936" y="3602038"/>
            <a:ext cx="8789286" cy="1655762"/>
          </a:xfrm>
        </p:spPr>
        <p:txBody>
          <a:bodyPr>
            <a:normAutofit/>
          </a:bodyPr>
          <a:lstStyle>
            <a:lvl1pPr marL="0" indent="0" algn="l">
              <a:buNone/>
              <a:defRPr sz="1999" cap="all" baseline="0">
                <a:solidFill>
                  <a:schemeClr val="tx2"/>
                </a:solidFill>
              </a:defRPr>
            </a:lvl1pPr>
            <a:lvl2pPr marL="457063" indent="0" algn="ctr">
              <a:buNone/>
              <a:defRPr sz="1999"/>
            </a:lvl2pPr>
            <a:lvl3pPr marL="914126" indent="0" algn="ctr">
              <a:buNone/>
              <a:defRPr sz="1799"/>
            </a:lvl3pPr>
            <a:lvl4pPr marL="1371189" indent="0" algn="ctr">
              <a:buNone/>
              <a:defRPr sz="1600"/>
            </a:lvl4pPr>
            <a:lvl5pPr marL="1828251" indent="0" algn="ctr">
              <a:buNone/>
              <a:defRPr sz="1600"/>
            </a:lvl5pPr>
            <a:lvl6pPr marL="2285314" indent="0" algn="ctr">
              <a:buNone/>
              <a:defRPr sz="1600"/>
            </a:lvl6pPr>
            <a:lvl7pPr marL="2742377" indent="0" algn="ctr">
              <a:buNone/>
              <a:defRPr sz="1600"/>
            </a:lvl7pPr>
            <a:lvl8pPr marL="3199440" indent="0" algn="ctr">
              <a:buNone/>
              <a:defRPr sz="1600"/>
            </a:lvl8pPr>
            <a:lvl9pPr marL="3656503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08C0725B-4BAB-41DB-9F5D-2DD84340FB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2774F-14B9-4998-83E5-0ABD08356C48}" type="datetime1">
              <a:rPr lang="en-US" smtClean="0"/>
              <a:pPr/>
              <a:t>5/5/2020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6FE26AC3-D13A-47CB-B08D-5468C4B29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F0B73333-69BD-464B-AB34-8DD6615B8F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EFA0A-2F20-4B60-98C6-5FFDA469AA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576585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3143D0E3-251D-499C-A553-950E4031E265}"/>
              </a:ext>
            </a:extLst>
          </p:cNvPr>
          <p:cNvSpPr/>
          <p:nvPr userDrawn="1"/>
        </p:nvSpPr>
        <p:spPr>
          <a:xfrm>
            <a:off x="0" y="0"/>
            <a:ext cx="12188825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639027" y="-14853"/>
            <a:ext cx="549797" cy="707468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  <a:latin typeface="Trebuchet MS" panose="020B0603020202020204" pitchFamily="34" charset="0"/>
              </a:defRPr>
            </a:lvl1pPr>
          </a:lstStyle>
          <a:p>
            <a:fld id="{81FEFA0A-2F20-4B60-98C6-5FFDA469AA1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7ADEF478-3D42-493A-8E03-CC0057AC2EE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alphaModFix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1820" y="44624"/>
            <a:ext cx="684000" cy="684000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xmlns="" id="{AF50159F-5093-48FA-8F77-D28C91DA63B4}"/>
              </a:ext>
            </a:extLst>
          </p:cNvPr>
          <p:cNvCxnSpPr>
            <a:cxnSpLocks/>
          </p:cNvCxnSpPr>
          <p:nvPr userDrawn="1"/>
        </p:nvCxnSpPr>
        <p:spPr>
          <a:xfrm>
            <a:off x="837828" y="692696"/>
            <a:ext cx="11350997" cy="0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388154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hf hdr="0" ft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4" cstate="print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88828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4" y="1"/>
            <a:ext cx="12050749" cy="6858001"/>
            <a:chOff x="-14288" y="0"/>
            <a:chExt cx="12053888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pFill/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pFill/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116" y="618518"/>
            <a:ext cx="990341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115" y="2249487"/>
            <a:ext cx="990341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4979" y="5883277"/>
            <a:ext cx="27424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67D41B-FEEE-412F-98BA-7EF097715F0D}" type="datetime1">
              <a:rPr lang="en-US" smtClean="0"/>
              <a:pPr/>
              <a:t>5/5/2020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114" y="5883276"/>
            <a:ext cx="62376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3645" y="5883275"/>
            <a:ext cx="7708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FEFA0A-2F20-4B60-98C6-5FFDA469AA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7058616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</p:sldLayoutIdLst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hf sldNum="0" hdr="0" ftr="0" dt="0"/>
  <p:txStyles>
    <p:titleStyle>
      <a:lvl1pPr algn="l" defTabSz="914126" rtl="0" eaLnBrk="1" latinLnBrk="0" hangingPunct="1">
        <a:lnSpc>
          <a:spcPct val="90000"/>
        </a:lnSpc>
        <a:spcBef>
          <a:spcPct val="0"/>
        </a:spcBef>
        <a:buNone/>
        <a:defRPr sz="3599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31" indent="-228531" algn="l" defTabSz="914126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399" kern="1200">
          <a:solidFill>
            <a:schemeClr val="tx1"/>
          </a:solidFill>
          <a:latin typeface="+mn-lt"/>
          <a:ea typeface="+mn-ea"/>
          <a:cs typeface="+mn-cs"/>
        </a:defRPr>
      </a:lvl1pPr>
      <a:lvl2pPr marL="685594" indent="-228531" algn="l" defTabSz="914126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999" kern="1200">
          <a:solidFill>
            <a:schemeClr val="tx1"/>
          </a:solidFill>
          <a:latin typeface="+mn-lt"/>
          <a:ea typeface="+mn-ea"/>
          <a:cs typeface="+mn-cs"/>
        </a:defRPr>
      </a:lvl2pPr>
      <a:lvl3pPr marL="1142657" indent="-228531" algn="l" defTabSz="914126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599720" indent="-228531" algn="l" defTabSz="914126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783" indent="-228531" algn="l" defTabSz="914126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846" indent="-228531" algn="l" defTabSz="914126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0908" indent="-228531" algn="l" defTabSz="914126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7971" indent="-228531" algn="l" defTabSz="914126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034" indent="-228531" algn="l" defTabSz="914126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06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126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189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251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5314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2377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944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650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6D5ABC00-8720-40C7-ABE2-75C5BD2DA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EFA0A-2F20-4B60-98C6-5FFDA469AA1C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9C5D449F-005D-4DBD-B82D-6F28DBA0C9E1}"/>
              </a:ext>
            </a:extLst>
          </p:cNvPr>
          <p:cNvSpPr/>
          <p:nvPr/>
        </p:nvSpPr>
        <p:spPr>
          <a:xfrm>
            <a:off x="0" y="-14853"/>
            <a:ext cx="12188825" cy="687285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xmlns="" id="{82B93681-A3E4-45D8-A4D9-2297F05F2374}"/>
              </a:ext>
            </a:extLst>
          </p:cNvPr>
          <p:cNvCxnSpPr>
            <a:cxnSpLocks/>
          </p:cNvCxnSpPr>
          <p:nvPr/>
        </p:nvCxnSpPr>
        <p:spPr>
          <a:xfrm>
            <a:off x="333772" y="2290836"/>
            <a:ext cx="11520000" cy="0"/>
          </a:xfrm>
          <a:prstGeom prst="line">
            <a:avLst/>
          </a:prstGeom>
          <a:ln w="762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>
            <a:extLst>
              <a:ext uri="{FF2B5EF4-FFF2-40B4-BE49-F238E27FC236}">
                <a16:creationId xmlns:a16="http://schemas.microsoft.com/office/drawing/2014/main" xmlns="" id="{F8F18F6A-0FBB-4DB9-B1AD-169A54B9F854}"/>
              </a:ext>
            </a:extLst>
          </p:cNvPr>
          <p:cNvSpPr/>
          <p:nvPr/>
        </p:nvSpPr>
        <p:spPr>
          <a:xfrm>
            <a:off x="909836" y="2110836"/>
            <a:ext cx="360000" cy="360000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xmlns="" id="{1071EEFE-97C2-45CE-B4C0-175977A0855A}"/>
              </a:ext>
            </a:extLst>
          </p:cNvPr>
          <p:cNvSpPr/>
          <p:nvPr/>
        </p:nvSpPr>
        <p:spPr>
          <a:xfrm>
            <a:off x="2998068" y="2104693"/>
            <a:ext cx="360000" cy="360000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xmlns="" id="{972BBF40-C8E6-4D2D-8C87-318D173892D3}"/>
              </a:ext>
            </a:extLst>
          </p:cNvPr>
          <p:cNvSpPr/>
          <p:nvPr/>
        </p:nvSpPr>
        <p:spPr>
          <a:xfrm>
            <a:off x="5230356" y="2104693"/>
            <a:ext cx="360000" cy="360000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xmlns="" id="{0943785C-93E7-4BB6-9754-A4C69A583306}"/>
              </a:ext>
            </a:extLst>
          </p:cNvPr>
          <p:cNvSpPr/>
          <p:nvPr/>
        </p:nvSpPr>
        <p:spPr>
          <a:xfrm>
            <a:off x="7318548" y="2104693"/>
            <a:ext cx="360000" cy="360000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xmlns="" id="{0BBBA46F-4C82-4540-A02F-16CF3FE1F682}"/>
              </a:ext>
            </a:extLst>
          </p:cNvPr>
          <p:cNvSpPr/>
          <p:nvPr/>
        </p:nvSpPr>
        <p:spPr>
          <a:xfrm>
            <a:off x="9550796" y="2104693"/>
            <a:ext cx="360000" cy="360000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xmlns="" id="{25B36C30-EDBA-4C1D-A5F6-F7F2BE6679EB}"/>
              </a:ext>
            </a:extLst>
          </p:cNvPr>
          <p:cNvSpPr/>
          <p:nvPr/>
        </p:nvSpPr>
        <p:spPr>
          <a:xfrm>
            <a:off x="10990956" y="2104693"/>
            <a:ext cx="360000" cy="360000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4" name="Speech Bubble: Rectangle with Corners Rounded 13">
            <a:extLst>
              <a:ext uri="{FF2B5EF4-FFF2-40B4-BE49-F238E27FC236}">
                <a16:creationId xmlns:a16="http://schemas.microsoft.com/office/drawing/2014/main" xmlns="" id="{9422DF97-5383-4CAE-858F-4BC1A8CA3EDD}"/>
              </a:ext>
            </a:extLst>
          </p:cNvPr>
          <p:cNvSpPr/>
          <p:nvPr/>
        </p:nvSpPr>
        <p:spPr>
          <a:xfrm>
            <a:off x="1044180" y="1114819"/>
            <a:ext cx="1441450" cy="721964"/>
          </a:xfrm>
          <a:prstGeom prst="wedgeRoundRectCallout">
            <a:avLst>
              <a:gd name="adj1" fmla="val -48322"/>
              <a:gd name="adj2" fmla="val 116209"/>
              <a:gd name="adj3" fmla="val 16667"/>
            </a:avLst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wrap="square" lIns="36000" tIns="36000" rIns="36000" bIns="36000" rtlCol="0" anchor="ctr">
            <a:noAutofit/>
          </a:bodyPr>
          <a:lstStyle/>
          <a:p>
            <a:pPr algn="ctr"/>
            <a:r>
              <a:rPr lang="en-US" sz="120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d-ID" sz="120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sz="120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  <a:r>
              <a:rPr lang="id-ID" sz="120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d-ID" sz="1200" dirty="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April  2020</a:t>
            </a:r>
          </a:p>
          <a:p>
            <a:pPr algn="ctr"/>
            <a:r>
              <a:rPr lang="id-ID" sz="1200" dirty="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Tanggal Cetak </a:t>
            </a:r>
          </a:p>
          <a:p>
            <a:pPr algn="ctr"/>
            <a:r>
              <a:rPr lang="id-ID" sz="1200" dirty="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Biling Tagihan</a:t>
            </a:r>
          </a:p>
        </p:txBody>
      </p:sp>
      <p:sp>
        <p:nvSpPr>
          <p:cNvPr id="15" name="Speech Bubble: Rectangle with Corners Rounded 14">
            <a:extLst>
              <a:ext uri="{FF2B5EF4-FFF2-40B4-BE49-F238E27FC236}">
                <a16:creationId xmlns:a16="http://schemas.microsoft.com/office/drawing/2014/main" xmlns="" id="{63E8272A-673B-45A8-AB8E-9AD15708E228}"/>
              </a:ext>
            </a:extLst>
          </p:cNvPr>
          <p:cNvSpPr/>
          <p:nvPr/>
        </p:nvSpPr>
        <p:spPr>
          <a:xfrm>
            <a:off x="2457343" y="263301"/>
            <a:ext cx="1441450" cy="721964"/>
          </a:xfrm>
          <a:prstGeom prst="wedgeRoundRectCallout">
            <a:avLst>
              <a:gd name="adj1" fmla="val 2492"/>
              <a:gd name="adj2" fmla="val 233405"/>
              <a:gd name="adj3" fmla="val 16667"/>
            </a:avLst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wrap="square" lIns="36000" tIns="36000" rIns="36000" bIns="36000" rtlCol="0" anchor="ctr">
            <a:noAutofit/>
          </a:bodyPr>
          <a:lstStyle/>
          <a:p>
            <a:pPr algn="ctr"/>
            <a:r>
              <a:rPr lang="id-ID" sz="1200" dirty="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 Mei 2020</a:t>
            </a:r>
          </a:p>
          <a:p>
            <a:pPr algn="ctr"/>
            <a:r>
              <a:rPr lang="id-ID" sz="1200" dirty="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Tanggal penyesuaian tarif dan biaya</a:t>
            </a:r>
          </a:p>
        </p:txBody>
      </p:sp>
      <p:sp>
        <p:nvSpPr>
          <p:cNvPr id="16" name="Speech Bubble: Rectangle with Corners Rounded 15">
            <a:extLst>
              <a:ext uri="{FF2B5EF4-FFF2-40B4-BE49-F238E27FC236}">
                <a16:creationId xmlns:a16="http://schemas.microsoft.com/office/drawing/2014/main" xmlns="" id="{C92D6386-8C7C-4155-B17E-53D25697D91A}"/>
              </a:ext>
            </a:extLst>
          </p:cNvPr>
          <p:cNvSpPr/>
          <p:nvPr/>
        </p:nvSpPr>
        <p:spPr>
          <a:xfrm>
            <a:off x="4652322" y="1118973"/>
            <a:ext cx="1441450" cy="721964"/>
          </a:xfrm>
          <a:prstGeom prst="wedgeRoundRectCallout">
            <a:avLst>
              <a:gd name="adj1" fmla="val 312"/>
              <a:gd name="adj2" fmla="val 111987"/>
              <a:gd name="adj3" fmla="val 16667"/>
            </a:avLst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wrap="square" lIns="36000" tIns="36000" rIns="36000" bIns="36000" rtlCol="0" anchor="ctr">
            <a:noAutofit/>
          </a:bodyPr>
          <a:lstStyle/>
          <a:p>
            <a:pPr algn="ctr"/>
            <a:r>
              <a:rPr lang="en-US" sz="1200" dirty="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 Mei 2020</a:t>
            </a:r>
          </a:p>
          <a:p>
            <a:pPr algn="ctr"/>
            <a:r>
              <a:rPr lang="id-ID" sz="1200" dirty="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Tanggal Jatuh Tempo </a:t>
            </a:r>
            <a:r>
              <a:rPr lang="id-ID" sz="120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Tagihan 1</a:t>
            </a:r>
            <a:r>
              <a:rPr lang="en-US" sz="120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  <a:r>
              <a:rPr lang="id-ID" sz="120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d-ID" sz="1200" dirty="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Apr </a:t>
            </a:r>
            <a:r>
              <a:rPr lang="en-US" sz="1200" dirty="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2020</a:t>
            </a:r>
            <a:endParaRPr lang="en-ID" sz="1200" dirty="0">
              <a:solidFill>
                <a:sysClr val="windowText" lastClr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Speech Bubble: Rectangle with Corners Rounded 17">
            <a:extLst>
              <a:ext uri="{FF2B5EF4-FFF2-40B4-BE49-F238E27FC236}">
                <a16:creationId xmlns:a16="http://schemas.microsoft.com/office/drawing/2014/main" xmlns="" id="{C5D507D5-B480-4B19-AB3F-8C69C6C8AE7E}"/>
              </a:ext>
            </a:extLst>
          </p:cNvPr>
          <p:cNvSpPr/>
          <p:nvPr/>
        </p:nvSpPr>
        <p:spPr>
          <a:xfrm>
            <a:off x="6777823" y="263301"/>
            <a:ext cx="1441450" cy="721964"/>
          </a:xfrm>
          <a:prstGeom prst="wedgeRoundRectCallout">
            <a:avLst>
              <a:gd name="adj1" fmla="val 2492"/>
              <a:gd name="adj2" fmla="val 233405"/>
              <a:gd name="adj3" fmla="val 16667"/>
            </a:avLst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wrap="square" lIns="36000" tIns="36000" rIns="36000" bIns="36000" rtlCol="0" anchor="ctr">
            <a:noAutofit/>
          </a:bodyPr>
          <a:lstStyle/>
          <a:p>
            <a:pPr algn="ctr"/>
            <a:r>
              <a:rPr lang="en-US" sz="120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 Mei 2020</a:t>
            </a:r>
          </a:p>
          <a:p>
            <a:pPr algn="ctr"/>
            <a:r>
              <a:rPr lang="en-US" sz="120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Tanggal Nasabah membayar tagihan</a:t>
            </a:r>
            <a:endParaRPr lang="en-ID" sz="1200" dirty="0">
              <a:solidFill>
                <a:sysClr val="windowText" lastClr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Speech Bubble: Rectangle with Corners Rounded 18">
            <a:extLst>
              <a:ext uri="{FF2B5EF4-FFF2-40B4-BE49-F238E27FC236}">
                <a16:creationId xmlns:a16="http://schemas.microsoft.com/office/drawing/2014/main" xmlns="" id="{FC862E5B-C59B-479B-A185-14276809395A}"/>
              </a:ext>
            </a:extLst>
          </p:cNvPr>
          <p:cNvSpPr/>
          <p:nvPr/>
        </p:nvSpPr>
        <p:spPr>
          <a:xfrm>
            <a:off x="8469346" y="1114819"/>
            <a:ext cx="1441450" cy="721964"/>
          </a:xfrm>
          <a:prstGeom prst="wedgeRoundRectCallout">
            <a:avLst>
              <a:gd name="adj1" fmla="val 35768"/>
              <a:gd name="adj2" fmla="val 116209"/>
              <a:gd name="adj3" fmla="val 16667"/>
            </a:avLst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wrap="square" lIns="36000" tIns="36000" rIns="36000" bIns="36000" rtlCol="0" anchor="ctr">
            <a:noAutofit/>
          </a:bodyPr>
          <a:lstStyle/>
          <a:p>
            <a:pPr algn="ctr"/>
            <a:r>
              <a:rPr lang="en-US" sz="120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18 Mei </a:t>
            </a:r>
            <a:r>
              <a:rPr lang="en-US" sz="1200" dirty="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2020</a:t>
            </a:r>
          </a:p>
          <a:p>
            <a:pPr algn="ctr"/>
            <a:r>
              <a:rPr lang="id-ID" sz="1200" dirty="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Tanggal Cetak </a:t>
            </a:r>
          </a:p>
          <a:p>
            <a:pPr algn="ctr"/>
            <a:r>
              <a:rPr lang="id-ID" sz="1200" dirty="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Biling Tagihan</a:t>
            </a:r>
          </a:p>
        </p:txBody>
      </p:sp>
      <p:sp>
        <p:nvSpPr>
          <p:cNvPr id="20" name="Speech Bubble: Rectangle with Corners Rounded 19">
            <a:extLst>
              <a:ext uri="{FF2B5EF4-FFF2-40B4-BE49-F238E27FC236}">
                <a16:creationId xmlns:a16="http://schemas.microsoft.com/office/drawing/2014/main" xmlns="" id="{D78599C2-2A8D-42E0-BEAA-FF8283445C4E}"/>
              </a:ext>
            </a:extLst>
          </p:cNvPr>
          <p:cNvSpPr/>
          <p:nvPr/>
        </p:nvSpPr>
        <p:spPr>
          <a:xfrm>
            <a:off x="10412322" y="260571"/>
            <a:ext cx="1441450" cy="721964"/>
          </a:xfrm>
          <a:prstGeom prst="wedgeRoundRectCallout">
            <a:avLst>
              <a:gd name="adj1" fmla="val 2492"/>
              <a:gd name="adj2" fmla="val 233405"/>
              <a:gd name="adj3" fmla="val 16667"/>
            </a:avLst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wrap="square" lIns="36000" tIns="36000" rIns="36000" bIns="36000" rtlCol="0" anchor="ctr">
            <a:noAutofit/>
          </a:bodyPr>
          <a:lstStyle/>
          <a:p>
            <a:pPr algn="ctr"/>
            <a:r>
              <a:rPr lang="id-ID" sz="1200" dirty="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  Juni 2020</a:t>
            </a:r>
          </a:p>
          <a:p>
            <a:pPr algn="ctr"/>
            <a:r>
              <a:rPr lang="id-ID" sz="1200" dirty="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Tanggal Jatuh Tempo </a:t>
            </a:r>
            <a:r>
              <a:rPr lang="id-ID" sz="120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Tagihan 1</a:t>
            </a:r>
            <a:r>
              <a:rPr lang="en-US" sz="120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  <a:r>
              <a:rPr lang="id-ID" sz="120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d-ID" sz="1200" dirty="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Mei 2020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xmlns="" id="{17178022-DB42-4813-A7D7-EBF53C7E5668}"/>
              </a:ext>
            </a:extLst>
          </p:cNvPr>
          <p:cNvSpPr/>
          <p:nvPr/>
        </p:nvSpPr>
        <p:spPr>
          <a:xfrm>
            <a:off x="333772" y="2708920"/>
            <a:ext cx="11520000" cy="3929090"/>
          </a:xfrm>
          <a:prstGeom prst="roundRect">
            <a:avLst>
              <a:gd name="adj" fmla="val 4510"/>
            </a:avLst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36000" tIns="36000" rIns="36000" bIns="36000" rtlCol="0" anchor="ctr">
            <a:noAutofit/>
          </a:bodyPr>
          <a:lstStyle/>
          <a:p>
            <a:pPr marL="393700" indent="-322263" algn="just">
              <a:buFont typeface="+mj-lt"/>
              <a:buAutoNum type="arabicPeriod"/>
            </a:pPr>
            <a:r>
              <a:rPr lang="id-ID" sz="2000" dirty="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Untuk tagihan sampai dengan 30 </a:t>
            </a:r>
            <a:r>
              <a:rPr lang="id-ID" sz="200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April 2020</a:t>
            </a:r>
            <a:r>
              <a:rPr lang="en-US" sz="200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N</a:t>
            </a:r>
            <a:r>
              <a:rPr lang="id-ID" sz="200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asabah dikenakan </a:t>
            </a:r>
            <a:r>
              <a:rPr lang="en-US" sz="200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suku </a:t>
            </a:r>
            <a:r>
              <a:rPr lang="id-ID" sz="200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bunga </a:t>
            </a:r>
            <a:r>
              <a:rPr lang="id-ID" sz="2000" dirty="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2,25%. Per 01 Mei 2020, sisa </a:t>
            </a:r>
            <a:r>
              <a:rPr lang="id-ID" sz="200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tagihan </a:t>
            </a:r>
            <a:r>
              <a:rPr lang="en-US" sz="200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yang belum dibayar </a:t>
            </a:r>
            <a:r>
              <a:rPr lang="id-ID" sz="200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serta tagihan baru</a:t>
            </a:r>
            <a:r>
              <a:rPr lang="en-US" sz="200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akan </a:t>
            </a:r>
            <a:r>
              <a:rPr lang="id-ID" sz="200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dikenakan</a:t>
            </a:r>
            <a:r>
              <a:rPr lang="en-US" sz="200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suku</a:t>
            </a:r>
            <a:r>
              <a:rPr lang="id-ID" sz="200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d-ID" sz="2000" dirty="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bunga 2%. </a:t>
            </a:r>
            <a:endParaRPr lang="en-US" sz="2000" dirty="0">
              <a:solidFill>
                <a:sysClr val="windowText" lastClr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93700" indent="-322263" algn="just">
              <a:buFont typeface="+mj-lt"/>
              <a:buAutoNum type="arabicPeriod"/>
            </a:pPr>
            <a:r>
              <a:rPr lang="id-ID" sz="2000" dirty="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Nasabah wajib melakukan </a:t>
            </a:r>
            <a:r>
              <a:rPr lang="id-ID" sz="200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pembayaran mi</a:t>
            </a:r>
            <a:r>
              <a:rPr lang="en-US" sz="200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nimum </a:t>
            </a:r>
            <a:r>
              <a:rPr lang="id-ID" sz="200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</a:t>
            </a:r>
            <a:r>
              <a:rPr lang="id-ID" sz="2000" dirty="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% atau sebesar total tagihan (jika terdapat tunggakan sebelumnya atau terdapat tagihan berupa cicilan) hingga 4 Mei 2020. </a:t>
            </a:r>
          </a:p>
          <a:p>
            <a:pPr marL="414900" indent="-342900" algn="just">
              <a:buFont typeface="+mj-lt"/>
              <a:buAutoNum type="arabicPeriod"/>
            </a:pPr>
            <a:r>
              <a:rPr lang="id-ID" sz="200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Denda </a:t>
            </a:r>
            <a:r>
              <a:rPr lang="en-US" sz="200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</a:t>
            </a:r>
            <a:r>
              <a:rPr lang="id-ID" sz="200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eterlambatan </a:t>
            </a:r>
            <a:r>
              <a:rPr lang="id-ID" sz="2000" dirty="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akan muncul bila tidak </a:t>
            </a:r>
            <a:r>
              <a:rPr lang="id-ID" sz="200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dilakukan pembayaran</a:t>
            </a:r>
            <a:r>
              <a:rPr lang="en-US" sz="200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d-ID" sz="200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en-US" sz="200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d-ID" sz="200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pembayaran </a:t>
            </a:r>
            <a:r>
              <a:rPr lang="id-ID" sz="2000" dirty="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kurang dari </a:t>
            </a:r>
            <a:r>
              <a:rPr lang="id-ID" sz="200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minimum payment</a:t>
            </a:r>
            <a:r>
              <a:rPr lang="en-US" sz="200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d-ID" sz="200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en-US" sz="200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d-ID" sz="200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pembayaran </a:t>
            </a:r>
            <a:r>
              <a:rPr lang="id-ID" sz="2000" dirty="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setelah jatuh tempo. Per 01 Mei 2020</a:t>
            </a:r>
            <a:r>
              <a:rPr lang="id-ID" sz="200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id-ID" sz="200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enda </a:t>
            </a:r>
            <a:r>
              <a:rPr lang="en-US" sz="200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</a:t>
            </a:r>
            <a:r>
              <a:rPr lang="id-ID" sz="200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eterlambatan </a:t>
            </a:r>
            <a:r>
              <a:rPr lang="id-ID" sz="2000" dirty="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dikenakan sebesar 1% </a:t>
            </a:r>
            <a:r>
              <a:rPr lang="id-ID" sz="200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dari </a:t>
            </a:r>
            <a:r>
              <a:rPr lang="en-US" sz="200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id-ID" sz="200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otal tagihan</a:t>
            </a:r>
            <a:r>
              <a:rPr lang="en-US" sz="200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(m</a:t>
            </a:r>
            <a:r>
              <a:rPr lang="id-ID" sz="2000" dirty="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inimal biaya keterlambatan Rp75,000 dan </a:t>
            </a:r>
            <a:r>
              <a:rPr lang="id-ID" sz="200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maksimal Rp100</a:t>
            </a:r>
            <a:r>
              <a:rPr lang="en-US" sz="200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id-ID" sz="200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000</a:t>
            </a:r>
            <a:r>
              <a:rPr lang="en-US" sz="200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id-ID" sz="200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en-US" sz="200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Pada ilustrasi di atas, Nasabah yang membayar pada tanggal 10 Mei 2020 akan dikenakan denda keterlambatan karena membayar lewat dari tanggal jatuh tempo. </a:t>
            </a:r>
          </a:p>
          <a:p>
            <a:pPr marL="414900" indent="-342900" algn="just">
              <a:buFont typeface="+mj-lt"/>
              <a:buAutoNum type="arabicPeriod"/>
            </a:pPr>
            <a:r>
              <a:rPr lang="sv-SE" sz="200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Untuk </a:t>
            </a:r>
            <a:r>
              <a:rPr lang="sv-SE" sz="2000" dirty="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tagihan yang tercetak mulai bulan Mei hingga </a:t>
            </a:r>
            <a:r>
              <a:rPr lang="sv-SE" sz="200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Desember 2020, Nasabah wajib melakukan pembayaran minimum 5% </a:t>
            </a:r>
            <a:r>
              <a:rPr lang="en-US" sz="200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atau sebesar total tagihan (jika terdapat tunggakan sebelumnya atau terdapat tagihan berupa cicilan)</a:t>
            </a:r>
            <a:r>
              <a:rPr lang="sv-SE" sz="200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id-ID" sz="2000" dirty="0">
              <a:solidFill>
                <a:sysClr val="windowText" lastClr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21989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252C36"/>
      </a:dk2>
      <a:lt2>
        <a:srgbClr val="7C96A3"/>
      </a:lt2>
      <a:accent1>
        <a:srgbClr val="4FD093"/>
      </a:accent1>
      <a:accent2>
        <a:srgbClr val="54BCDF"/>
      </a:accent2>
      <a:accent3>
        <a:srgbClr val="A262D0"/>
      </a:accent3>
      <a:accent4>
        <a:srgbClr val="D7537B"/>
      </a:accent4>
      <a:accent5>
        <a:srgbClr val="E78045"/>
      </a:accent5>
      <a:accent6>
        <a:srgbClr val="84C350"/>
      </a:accent6>
      <a:hlink>
        <a:srgbClr val="22FFFF"/>
      </a:hlink>
      <a:folHlink>
        <a:srgbClr val="9BF3FD"/>
      </a:folHlink>
    </a:clrScheme>
    <a:fontScheme name="Circuit">
      <a:maj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4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4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  <a:hueMod val="106000"/>
                <a:satMod val="140000"/>
                <a:lumMod val="42000"/>
              </a:schemeClr>
              <a:schemeClr val="phClr">
                <a:tint val="98000"/>
                <a:hueMod val="92000"/>
                <a:satMod val="220000"/>
                <a:lumMod val="9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Circuit" id="{0AC2F7E7-15F5-431C-B2A2-456FE929F56C}" vid="{142578CA-DEC9-49C3-80AF-C113973CC9A9}"/>
    </a:ext>
  </a:extLst>
</a:theme>
</file>

<file path=ppt/theme/theme2.xml><?xml version="1.0" encoding="utf-8"?>
<a:theme xmlns:a="http://schemas.openxmlformats.org/drawingml/2006/main" name="Office Theme">
  <a:themeElements>
    <a:clrScheme name="Orange Re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entury Gothic-Palatino Linotype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1Subtle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range Re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entury Gothic-Palatino Linotype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1Subtle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Props1.xml><?xml version="1.0" encoding="utf-8"?>
<ds:datastoreItem xmlns:ds="http://schemas.openxmlformats.org/officeDocument/2006/customXml" ds:itemID="{B11D6E40-F509-498A-BF02-00C895783B4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5ED73A5-C2D2-4D49-BB89-167E8E32C95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2427FAC-CD3A-494C-985C-09E26C5EA507}">
  <ds:schemaRefs>
    <ds:schemaRef ds:uri="a4f35948-e619-41b3-aa29-22878b09cfd2"/>
    <ds:schemaRef ds:uri="http://schemas.microsoft.com/office/2006/metadata/properties"/>
    <ds:schemaRef ds:uri="http://schemas.microsoft.com/office/infopath/2007/PartnerControls"/>
    <ds:schemaRef ds:uri="http://purl.org/dc/dcmitype/"/>
    <ds:schemaRef ds:uri="http://purl.org/dc/terms/"/>
    <ds:schemaRef ds:uri="http://schemas.microsoft.com/office/2006/documentManagement/types"/>
    <ds:schemaRef ds:uri="http://www.w3.org/XML/1998/namespace"/>
    <ds:schemaRef ds:uri="http://purl.org/dc/elements/1.1/"/>
    <ds:schemaRef ds:uri="http://schemas.openxmlformats.org/package/2006/metadata/core-properties"/>
    <ds:schemaRef ds:uri="40262f94-9f35-4ac3-9a90-690165a166b7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12820</TotalTime>
  <Words>227</Words>
  <Application>Microsoft Office PowerPoint</Application>
  <PresentationFormat>Custom</PresentationFormat>
  <Paragraphs>19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Circuit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MBI Unsecured Lending Business  FY2020 Business Plan &amp; Budget  Nov 2019</dc:title>
  <dc:creator>Harry Cahyadi</dc:creator>
  <cp:lastModifiedBy>SS12437</cp:lastModifiedBy>
  <cp:revision>927</cp:revision>
  <dcterms:created xsi:type="dcterms:W3CDTF">2019-10-20T02:03:29Z</dcterms:created>
  <dcterms:modified xsi:type="dcterms:W3CDTF">2020-05-05T06:29:12Z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74063900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